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5"/>
  </p:notesMasterIdLst>
  <p:sldIdLst>
    <p:sldId id="256" r:id="rId2"/>
    <p:sldId id="346" r:id="rId3"/>
    <p:sldId id="344" r:id="rId4"/>
    <p:sldId id="347" r:id="rId5"/>
    <p:sldId id="258" r:id="rId6"/>
    <p:sldId id="325" r:id="rId7"/>
    <p:sldId id="326" r:id="rId8"/>
    <p:sldId id="318" r:id="rId9"/>
    <p:sldId id="319" r:id="rId10"/>
    <p:sldId id="320" r:id="rId11"/>
    <p:sldId id="321" r:id="rId12"/>
    <p:sldId id="322" r:id="rId13"/>
    <p:sldId id="323" r:id="rId14"/>
    <p:sldId id="287" r:id="rId15"/>
    <p:sldId id="343" r:id="rId16"/>
    <p:sldId id="317" r:id="rId17"/>
    <p:sldId id="348" r:id="rId18"/>
    <p:sldId id="335" r:id="rId19"/>
    <p:sldId id="349" r:id="rId20"/>
    <p:sldId id="340" r:id="rId21"/>
    <p:sldId id="341" r:id="rId22"/>
    <p:sldId id="304" r:id="rId23"/>
    <p:sldId id="32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4714" autoAdjust="0"/>
  </p:normalViewPr>
  <p:slideViewPr>
    <p:cSldViewPr snapToGrid="0" snapToObjects="1">
      <p:cViewPr varScale="1">
        <p:scale>
          <a:sx n="118" d="100"/>
          <a:sy n="118" d="100"/>
        </p:scale>
        <p:origin x="-4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A6F0B-6BE2-8A40-94E6-908AF5503968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6C6CB-86BF-CB49-BB45-2CB06F3CC718}">
      <dgm:prSet phldrT="[Text]"/>
      <dgm:spPr/>
      <dgm:t>
        <a:bodyPr/>
        <a:lstStyle/>
        <a:p>
          <a:r>
            <a:rPr lang="en-US" dirty="0" smtClean="0"/>
            <a:t>Parse/Preprocess</a:t>
          </a:r>
          <a:endParaRPr lang="en-US" dirty="0"/>
        </a:p>
      </dgm:t>
    </dgm:pt>
    <dgm:pt modelId="{09F5915B-EFF3-9F41-A4A0-CA28D85CF019}" type="parTrans" cxnId="{188A41F3-B682-AC42-B84F-411146332C9B}">
      <dgm:prSet/>
      <dgm:spPr/>
      <dgm:t>
        <a:bodyPr/>
        <a:lstStyle/>
        <a:p>
          <a:endParaRPr lang="en-US"/>
        </a:p>
      </dgm:t>
    </dgm:pt>
    <dgm:pt modelId="{6B045370-D1A5-814F-9D7F-BF859901710C}" type="sibTrans" cxnId="{188A41F3-B682-AC42-B84F-411146332C9B}">
      <dgm:prSet/>
      <dgm:spPr/>
      <dgm:t>
        <a:bodyPr/>
        <a:lstStyle/>
        <a:p>
          <a:endParaRPr lang="en-US"/>
        </a:p>
      </dgm:t>
    </dgm:pt>
    <dgm:pt modelId="{BE0B0AE5-8E46-5445-BDD6-18952EBEE9F0}">
      <dgm:prSet phldrT="[Text]"/>
      <dgm:spPr/>
      <dgm:t>
        <a:bodyPr/>
        <a:lstStyle/>
        <a:p>
          <a:r>
            <a:rPr lang="en-US" dirty="0" smtClean="0"/>
            <a:t>Obtain reference</a:t>
          </a:r>
          <a:endParaRPr lang="en-US" dirty="0"/>
        </a:p>
      </dgm:t>
    </dgm:pt>
    <dgm:pt modelId="{6C574ABB-7DC1-7C4D-9961-135851EB3189}" type="parTrans" cxnId="{5A420CB8-9E0E-1340-849F-5C09CB5C14AA}">
      <dgm:prSet/>
      <dgm:spPr/>
      <dgm:t>
        <a:bodyPr/>
        <a:lstStyle/>
        <a:p>
          <a:endParaRPr lang="en-US"/>
        </a:p>
      </dgm:t>
    </dgm:pt>
    <dgm:pt modelId="{661F9D34-A68A-9743-801C-FA390F8A622E}" type="sibTrans" cxnId="{5A420CB8-9E0E-1340-849F-5C09CB5C14AA}">
      <dgm:prSet/>
      <dgm:spPr/>
      <dgm:t>
        <a:bodyPr/>
        <a:lstStyle/>
        <a:p>
          <a:endParaRPr lang="en-US"/>
        </a:p>
      </dgm:t>
    </dgm:pt>
    <dgm:pt modelId="{351CC9D8-144D-0D49-99D6-C89D1C5D31F2}">
      <dgm:prSet phldrT="[Text]"/>
      <dgm:spPr/>
      <dgm:t>
        <a:bodyPr/>
        <a:lstStyle/>
        <a:p>
          <a:r>
            <a:rPr lang="en-US" dirty="0" smtClean="0"/>
            <a:t>Run statistics or model</a:t>
          </a:r>
          <a:endParaRPr lang="en-US" dirty="0"/>
        </a:p>
      </dgm:t>
    </dgm:pt>
    <dgm:pt modelId="{0D733DE5-D216-E94B-AEC4-D221407962AF}" type="parTrans" cxnId="{A37EE36D-E781-B849-9E34-C0B1034D2C56}">
      <dgm:prSet/>
      <dgm:spPr/>
      <dgm:t>
        <a:bodyPr/>
        <a:lstStyle/>
        <a:p>
          <a:endParaRPr lang="en-US"/>
        </a:p>
      </dgm:t>
    </dgm:pt>
    <dgm:pt modelId="{319A2879-6F87-5041-9EE2-9789A9BBA991}" type="sibTrans" cxnId="{A37EE36D-E781-B849-9E34-C0B1034D2C56}">
      <dgm:prSet/>
      <dgm:spPr/>
      <dgm:t>
        <a:bodyPr/>
        <a:lstStyle/>
        <a:p>
          <a:endParaRPr lang="en-US"/>
        </a:p>
      </dgm:t>
    </dgm:pt>
    <dgm:pt modelId="{A124F456-87A1-364F-AED7-6D88D1BF106F}">
      <dgm:prSet phldrT="[Text]"/>
      <dgm:spPr/>
      <dgm:t>
        <a:bodyPr/>
        <a:lstStyle/>
        <a:p>
          <a:r>
            <a:rPr lang="en-US" dirty="0" smtClean="0"/>
            <a:t>Get results</a:t>
          </a:r>
          <a:endParaRPr lang="en-US" dirty="0"/>
        </a:p>
      </dgm:t>
    </dgm:pt>
    <dgm:pt modelId="{30702B3F-39AF-474C-9AA8-033DACB17316}" type="parTrans" cxnId="{61478F26-22A1-F74C-802A-3115020B1155}">
      <dgm:prSet/>
      <dgm:spPr/>
      <dgm:t>
        <a:bodyPr/>
        <a:lstStyle/>
        <a:p>
          <a:endParaRPr lang="en-US"/>
        </a:p>
      </dgm:t>
    </dgm:pt>
    <dgm:pt modelId="{D9FA7D0F-15FA-5A4E-8E3B-2C1C1D53DB3C}" type="sibTrans" cxnId="{61478F26-22A1-F74C-802A-3115020B1155}">
      <dgm:prSet/>
      <dgm:spPr/>
      <dgm:t>
        <a:bodyPr/>
        <a:lstStyle/>
        <a:p>
          <a:endParaRPr lang="en-US"/>
        </a:p>
      </dgm:t>
    </dgm:pt>
    <dgm:pt modelId="{8D8BC023-C41C-4144-9D15-A344D484F143}">
      <dgm:prSet phldrT="[Text]"/>
      <dgm:spPr/>
      <dgm:t>
        <a:bodyPr/>
        <a:lstStyle/>
        <a:p>
          <a:r>
            <a:rPr lang="en-US" dirty="0" smtClean="0"/>
            <a:t>Obtain data</a:t>
          </a:r>
          <a:endParaRPr lang="en-US" dirty="0"/>
        </a:p>
      </dgm:t>
    </dgm:pt>
    <dgm:pt modelId="{E28DAE85-8499-3F4D-8080-082DB2A8153C}" type="parTrans" cxnId="{14D7158E-FAE6-7C43-AD7C-8F5C98AD4FB0}">
      <dgm:prSet/>
      <dgm:spPr/>
      <dgm:t>
        <a:bodyPr/>
        <a:lstStyle/>
        <a:p>
          <a:endParaRPr lang="en-US"/>
        </a:p>
      </dgm:t>
    </dgm:pt>
    <dgm:pt modelId="{4AA77C17-66F3-6D42-BE29-9CE8792968A2}" type="sibTrans" cxnId="{14D7158E-FAE6-7C43-AD7C-8F5C98AD4FB0}">
      <dgm:prSet/>
      <dgm:spPr/>
      <dgm:t>
        <a:bodyPr/>
        <a:lstStyle/>
        <a:p>
          <a:endParaRPr lang="en-US"/>
        </a:p>
      </dgm:t>
    </dgm:pt>
    <dgm:pt modelId="{3D058B4F-3936-1444-8E16-D412190F7A76}" type="pres">
      <dgm:prSet presAssocID="{3C9A6F0B-6BE2-8A40-94E6-908AF550396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F7E90A-2214-6942-958C-439AA1B46AB1}" type="pres">
      <dgm:prSet presAssocID="{8D8BC023-C41C-4144-9D15-A344D484F143}" presName="dummy" presStyleCnt="0"/>
      <dgm:spPr/>
    </dgm:pt>
    <dgm:pt modelId="{27933ACC-A55A-A442-9790-8D32149ED759}" type="pres">
      <dgm:prSet presAssocID="{8D8BC023-C41C-4144-9D15-A344D484F143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1D2A80-1B4C-924A-978A-DD05852169C8}" type="pres">
      <dgm:prSet presAssocID="{4AA77C17-66F3-6D42-BE29-9CE8792968A2}" presName="sibTrans" presStyleLbl="node1" presStyleIdx="0" presStyleCnt="5"/>
      <dgm:spPr/>
      <dgm:t>
        <a:bodyPr/>
        <a:lstStyle/>
        <a:p>
          <a:endParaRPr lang="en-US"/>
        </a:p>
      </dgm:t>
    </dgm:pt>
    <dgm:pt modelId="{9EC62B61-9AB7-FE4F-B7DE-E92B16AF2218}" type="pres">
      <dgm:prSet presAssocID="{0B06C6CB-86BF-CB49-BB45-2CB06F3CC718}" presName="dummy" presStyleCnt="0"/>
      <dgm:spPr/>
    </dgm:pt>
    <dgm:pt modelId="{FC947FC5-1564-984F-96F7-9D895B9B1EFE}" type="pres">
      <dgm:prSet presAssocID="{0B06C6CB-86BF-CB49-BB45-2CB06F3CC71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196D1-D503-1940-9507-E7DF3301E7B2}" type="pres">
      <dgm:prSet presAssocID="{6B045370-D1A5-814F-9D7F-BF859901710C}" presName="sibTrans" presStyleLbl="node1" presStyleIdx="1" presStyleCnt="5"/>
      <dgm:spPr/>
      <dgm:t>
        <a:bodyPr/>
        <a:lstStyle/>
        <a:p>
          <a:endParaRPr lang="en-US"/>
        </a:p>
      </dgm:t>
    </dgm:pt>
    <dgm:pt modelId="{7E21279E-DE39-4F48-8482-76F727D3F3B8}" type="pres">
      <dgm:prSet presAssocID="{BE0B0AE5-8E46-5445-BDD6-18952EBEE9F0}" presName="dummy" presStyleCnt="0"/>
      <dgm:spPr/>
    </dgm:pt>
    <dgm:pt modelId="{2167D82E-A42D-8E40-A4BC-2B2666D375FC}" type="pres">
      <dgm:prSet presAssocID="{BE0B0AE5-8E46-5445-BDD6-18952EBEE9F0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E2841-C9F8-FC44-86A4-8887E6EC9BCD}" type="pres">
      <dgm:prSet presAssocID="{661F9D34-A68A-9743-801C-FA390F8A622E}" presName="sibTrans" presStyleLbl="node1" presStyleIdx="2" presStyleCnt="5"/>
      <dgm:spPr/>
      <dgm:t>
        <a:bodyPr/>
        <a:lstStyle/>
        <a:p>
          <a:endParaRPr lang="en-US"/>
        </a:p>
      </dgm:t>
    </dgm:pt>
    <dgm:pt modelId="{03349D0C-BFB5-0642-A6E3-9728F4ACBABF}" type="pres">
      <dgm:prSet presAssocID="{351CC9D8-144D-0D49-99D6-C89D1C5D31F2}" presName="dummy" presStyleCnt="0"/>
      <dgm:spPr/>
    </dgm:pt>
    <dgm:pt modelId="{4BE1A247-B014-0745-903B-8D5337612957}" type="pres">
      <dgm:prSet presAssocID="{351CC9D8-144D-0D49-99D6-C89D1C5D31F2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20D1D-47BC-1A47-BD0E-626A0EF9145D}" type="pres">
      <dgm:prSet presAssocID="{319A2879-6F87-5041-9EE2-9789A9BBA991}" presName="sibTrans" presStyleLbl="node1" presStyleIdx="3" presStyleCnt="5"/>
      <dgm:spPr/>
      <dgm:t>
        <a:bodyPr/>
        <a:lstStyle/>
        <a:p>
          <a:endParaRPr lang="en-US"/>
        </a:p>
      </dgm:t>
    </dgm:pt>
    <dgm:pt modelId="{C8C6727C-A7CE-AE46-8E27-BAA2AC4C9622}" type="pres">
      <dgm:prSet presAssocID="{A124F456-87A1-364F-AED7-6D88D1BF106F}" presName="dummy" presStyleCnt="0"/>
      <dgm:spPr/>
    </dgm:pt>
    <dgm:pt modelId="{A0193C97-D913-814D-BFB6-0543D7D5BB22}" type="pres">
      <dgm:prSet presAssocID="{A124F456-87A1-364F-AED7-6D88D1BF106F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8B1EF-465D-3145-BD1D-3204096CC043}" type="pres">
      <dgm:prSet presAssocID="{D9FA7D0F-15FA-5A4E-8E3B-2C1C1D53DB3C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188A41F3-B682-AC42-B84F-411146332C9B}" srcId="{3C9A6F0B-6BE2-8A40-94E6-908AF5503968}" destId="{0B06C6CB-86BF-CB49-BB45-2CB06F3CC718}" srcOrd="1" destOrd="0" parTransId="{09F5915B-EFF3-9F41-A4A0-CA28D85CF019}" sibTransId="{6B045370-D1A5-814F-9D7F-BF859901710C}"/>
    <dgm:cxn modelId="{B40E62A5-E499-F24D-8A77-727E68B05CC8}" type="presOf" srcId="{8D8BC023-C41C-4144-9D15-A344D484F143}" destId="{27933ACC-A55A-A442-9790-8D32149ED759}" srcOrd="0" destOrd="0" presId="urn:microsoft.com/office/officeart/2005/8/layout/cycle1"/>
    <dgm:cxn modelId="{5A420CB8-9E0E-1340-849F-5C09CB5C14AA}" srcId="{3C9A6F0B-6BE2-8A40-94E6-908AF5503968}" destId="{BE0B0AE5-8E46-5445-BDD6-18952EBEE9F0}" srcOrd="2" destOrd="0" parTransId="{6C574ABB-7DC1-7C4D-9961-135851EB3189}" sibTransId="{661F9D34-A68A-9743-801C-FA390F8A622E}"/>
    <dgm:cxn modelId="{110F340F-5FD3-0140-9A0F-9F01CC1B2704}" type="presOf" srcId="{3C9A6F0B-6BE2-8A40-94E6-908AF5503968}" destId="{3D058B4F-3936-1444-8E16-D412190F7A76}" srcOrd="0" destOrd="0" presId="urn:microsoft.com/office/officeart/2005/8/layout/cycle1"/>
    <dgm:cxn modelId="{DC9180C7-0B83-7747-91C5-7CE1948C24A2}" type="presOf" srcId="{351CC9D8-144D-0D49-99D6-C89D1C5D31F2}" destId="{4BE1A247-B014-0745-903B-8D5337612957}" srcOrd="0" destOrd="0" presId="urn:microsoft.com/office/officeart/2005/8/layout/cycle1"/>
    <dgm:cxn modelId="{46BB5C88-36F0-3144-AF0B-838B404F3679}" type="presOf" srcId="{319A2879-6F87-5041-9EE2-9789A9BBA991}" destId="{2E620D1D-47BC-1A47-BD0E-626A0EF9145D}" srcOrd="0" destOrd="0" presId="urn:microsoft.com/office/officeart/2005/8/layout/cycle1"/>
    <dgm:cxn modelId="{E05B27E6-5D78-1445-928F-F97D68A573EA}" type="presOf" srcId="{D9FA7D0F-15FA-5A4E-8E3B-2C1C1D53DB3C}" destId="{39B8B1EF-465D-3145-BD1D-3204096CC043}" srcOrd="0" destOrd="0" presId="urn:microsoft.com/office/officeart/2005/8/layout/cycle1"/>
    <dgm:cxn modelId="{A37EE36D-E781-B849-9E34-C0B1034D2C56}" srcId="{3C9A6F0B-6BE2-8A40-94E6-908AF5503968}" destId="{351CC9D8-144D-0D49-99D6-C89D1C5D31F2}" srcOrd="3" destOrd="0" parTransId="{0D733DE5-D216-E94B-AEC4-D221407962AF}" sibTransId="{319A2879-6F87-5041-9EE2-9789A9BBA991}"/>
    <dgm:cxn modelId="{2DED95F7-97E7-6644-A8D1-C948EFBA29C1}" type="presOf" srcId="{6B045370-D1A5-814F-9D7F-BF859901710C}" destId="{D3E196D1-D503-1940-9507-E7DF3301E7B2}" srcOrd="0" destOrd="0" presId="urn:microsoft.com/office/officeart/2005/8/layout/cycle1"/>
    <dgm:cxn modelId="{6D6EC49F-A9C1-284F-8E58-A7AADDF3F3A6}" type="presOf" srcId="{661F9D34-A68A-9743-801C-FA390F8A622E}" destId="{00EE2841-C9F8-FC44-86A4-8887E6EC9BCD}" srcOrd="0" destOrd="0" presId="urn:microsoft.com/office/officeart/2005/8/layout/cycle1"/>
    <dgm:cxn modelId="{14D7158E-FAE6-7C43-AD7C-8F5C98AD4FB0}" srcId="{3C9A6F0B-6BE2-8A40-94E6-908AF5503968}" destId="{8D8BC023-C41C-4144-9D15-A344D484F143}" srcOrd="0" destOrd="0" parTransId="{E28DAE85-8499-3F4D-8080-082DB2A8153C}" sibTransId="{4AA77C17-66F3-6D42-BE29-9CE8792968A2}"/>
    <dgm:cxn modelId="{329A057A-BED6-F044-82C9-919F8FF19A0B}" type="presOf" srcId="{4AA77C17-66F3-6D42-BE29-9CE8792968A2}" destId="{B01D2A80-1B4C-924A-978A-DD05852169C8}" srcOrd="0" destOrd="0" presId="urn:microsoft.com/office/officeart/2005/8/layout/cycle1"/>
    <dgm:cxn modelId="{61478F26-22A1-F74C-802A-3115020B1155}" srcId="{3C9A6F0B-6BE2-8A40-94E6-908AF5503968}" destId="{A124F456-87A1-364F-AED7-6D88D1BF106F}" srcOrd="4" destOrd="0" parTransId="{30702B3F-39AF-474C-9AA8-033DACB17316}" sibTransId="{D9FA7D0F-15FA-5A4E-8E3B-2C1C1D53DB3C}"/>
    <dgm:cxn modelId="{85C8835D-8155-2C4F-B807-6FD2DA4BDD20}" type="presOf" srcId="{A124F456-87A1-364F-AED7-6D88D1BF106F}" destId="{A0193C97-D913-814D-BFB6-0543D7D5BB22}" srcOrd="0" destOrd="0" presId="urn:microsoft.com/office/officeart/2005/8/layout/cycle1"/>
    <dgm:cxn modelId="{6E86EB27-6601-3740-AB40-E615F1912B56}" type="presOf" srcId="{BE0B0AE5-8E46-5445-BDD6-18952EBEE9F0}" destId="{2167D82E-A42D-8E40-A4BC-2B2666D375FC}" srcOrd="0" destOrd="0" presId="urn:microsoft.com/office/officeart/2005/8/layout/cycle1"/>
    <dgm:cxn modelId="{2FA246A8-ACC8-3D4D-93CC-D5A8BD2BE4D2}" type="presOf" srcId="{0B06C6CB-86BF-CB49-BB45-2CB06F3CC718}" destId="{FC947FC5-1564-984F-96F7-9D895B9B1EFE}" srcOrd="0" destOrd="0" presId="urn:microsoft.com/office/officeart/2005/8/layout/cycle1"/>
    <dgm:cxn modelId="{4A580115-9498-964F-B15B-DD97833746BF}" type="presParOf" srcId="{3D058B4F-3936-1444-8E16-D412190F7A76}" destId="{76F7E90A-2214-6942-958C-439AA1B46AB1}" srcOrd="0" destOrd="0" presId="urn:microsoft.com/office/officeart/2005/8/layout/cycle1"/>
    <dgm:cxn modelId="{624F9580-5D66-D745-B4F7-AB5534A080A8}" type="presParOf" srcId="{3D058B4F-3936-1444-8E16-D412190F7A76}" destId="{27933ACC-A55A-A442-9790-8D32149ED759}" srcOrd="1" destOrd="0" presId="urn:microsoft.com/office/officeart/2005/8/layout/cycle1"/>
    <dgm:cxn modelId="{F63C542E-5BA6-2448-A88C-DBA2C1EBBA2D}" type="presParOf" srcId="{3D058B4F-3936-1444-8E16-D412190F7A76}" destId="{B01D2A80-1B4C-924A-978A-DD05852169C8}" srcOrd="2" destOrd="0" presId="urn:microsoft.com/office/officeart/2005/8/layout/cycle1"/>
    <dgm:cxn modelId="{ED81B2B3-0B9B-3946-9D0C-B851CAD646A5}" type="presParOf" srcId="{3D058B4F-3936-1444-8E16-D412190F7A76}" destId="{9EC62B61-9AB7-FE4F-B7DE-E92B16AF2218}" srcOrd="3" destOrd="0" presId="urn:microsoft.com/office/officeart/2005/8/layout/cycle1"/>
    <dgm:cxn modelId="{AC791DD8-6049-6949-8BA4-A08371F7A202}" type="presParOf" srcId="{3D058B4F-3936-1444-8E16-D412190F7A76}" destId="{FC947FC5-1564-984F-96F7-9D895B9B1EFE}" srcOrd="4" destOrd="0" presId="urn:microsoft.com/office/officeart/2005/8/layout/cycle1"/>
    <dgm:cxn modelId="{16D06090-450C-C942-BE03-E48EBC5F54F5}" type="presParOf" srcId="{3D058B4F-3936-1444-8E16-D412190F7A76}" destId="{D3E196D1-D503-1940-9507-E7DF3301E7B2}" srcOrd="5" destOrd="0" presId="urn:microsoft.com/office/officeart/2005/8/layout/cycle1"/>
    <dgm:cxn modelId="{8CF4EEE4-6C9A-0B42-80C6-C07B1680C415}" type="presParOf" srcId="{3D058B4F-3936-1444-8E16-D412190F7A76}" destId="{7E21279E-DE39-4F48-8482-76F727D3F3B8}" srcOrd="6" destOrd="0" presId="urn:microsoft.com/office/officeart/2005/8/layout/cycle1"/>
    <dgm:cxn modelId="{48BAD468-E018-FB43-AB9E-99015DB4C002}" type="presParOf" srcId="{3D058B4F-3936-1444-8E16-D412190F7A76}" destId="{2167D82E-A42D-8E40-A4BC-2B2666D375FC}" srcOrd="7" destOrd="0" presId="urn:microsoft.com/office/officeart/2005/8/layout/cycle1"/>
    <dgm:cxn modelId="{2C2FA3AF-538C-E440-8646-18EF384E0615}" type="presParOf" srcId="{3D058B4F-3936-1444-8E16-D412190F7A76}" destId="{00EE2841-C9F8-FC44-86A4-8887E6EC9BCD}" srcOrd="8" destOrd="0" presId="urn:microsoft.com/office/officeart/2005/8/layout/cycle1"/>
    <dgm:cxn modelId="{3A97D636-DE0C-3943-9683-B46804C90679}" type="presParOf" srcId="{3D058B4F-3936-1444-8E16-D412190F7A76}" destId="{03349D0C-BFB5-0642-A6E3-9728F4ACBABF}" srcOrd="9" destOrd="0" presId="urn:microsoft.com/office/officeart/2005/8/layout/cycle1"/>
    <dgm:cxn modelId="{33339D7A-F3FE-3342-B683-40C205B00920}" type="presParOf" srcId="{3D058B4F-3936-1444-8E16-D412190F7A76}" destId="{4BE1A247-B014-0745-903B-8D5337612957}" srcOrd="10" destOrd="0" presId="urn:microsoft.com/office/officeart/2005/8/layout/cycle1"/>
    <dgm:cxn modelId="{059E5332-4E6A-0649-8F31-9A5EB5251671}" type="presParOf" srcId="{3D058B4F-3936-1444-8E16-D412190F7A76}" destId="{2E620D1D-47BC-1A47-BD0E-626A0EF9145D}" srcOrd="11" destOrd="0" presId="urn:microsoft.com/office/officeart/2005/8/layout/cycle1"/>
    <dgm:cxn modelId="{63F56C2E-BB93-574D-8B7D-E7794AF22E0D}" type="presParOf" srcId="{3D058B4F-3936-1444-8E16-D412190F7A76}" destId="{C8C6727C-A7CE-AE46-8E27-BAA2AC4C9622}" srcOrd="12" destOrd="0" presId="urn:microsoft.com/office/officeart/2005/8/layout/cycle1"/>
    <dgm:cxn modelId="{DA4DAB2C-6E96-B14E-8FA1-AB862F66C1F0}" type="presParOf" srcId="{3D058B4F-3936-1444-8E16-D412190F7A76}" destId="{A0193C97-D913-814D-BFB6-0543D7D5BB22}" srcOrd="13" destOrd="0" presId="urn:microsoft.com/office/officeart/2005/8/layout/cycle1"/>
    <dgm:cxn modelId="{94F246B4-0612-014C-912A-29E3B9D68AB6}" type="presParOf" srcId="{3D058B4F-3936-1444-8E16-D412190F7A76}" destId="{39B8B1EF-465D-3145-BD1D-3204096CC04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33ACC-A55A-A442-9790-8D32149ED759}">
      <dsp:nvSpPr>
        <dsp:cNvPr id="0" name=""/>
        <dsp:cNvSpPr/>
      </dsp:nvSpPr>
      <dsp:spPr>
        <a:xfrm>
          <a:off x="2922875" y="26266"/>
          <a:ext cx="873111" cy="87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Obtain data</a:t>
          </a:r>
          <a:endParaRPr lang="en-US" sz="1300" kern="1200" dirty="0"/>
        </a:p>
      </dsp:txBody>
      <dsp:txXfrm>
        <a:off x="2922875" y="26266"/>
        <a:ext cx="873111" cy="873111"/>
      </dsp:txXfrm>
    </dsp:sp>
    <dsp:sp modelId="{B01D2A80-1B4C-924A-978A-DD05852169C8}">
      <dsp:nvSpPr>
        <dsp:cNvPr id="0" name=""/>
        <dsp:cNvSpPr/>
      </dsp:nvSpPr>
      <dsp:spPr>
        <a:xfrm>
          <a:off x="865252" y="556"/>
          <a:ext cx="3278268" cy="3278268"/>
        </a:xfrm>
        <a:prstGeom prst="circularArrow">
          <a:avLst>
            <a:gd name="adj1" fmla="val 5193"/>
            <a:gd name="adj2" fmla="val 335428"/>
            <a:gd name="adj3" fmla="val 21295219"/>
            <a:gd name="adj4" fmla="val 19764506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947FC5-1564-984F-96F7-9D895B9B1EFE}">
      <dsp:nvSpPr>
        <dsp:cNvPr id="0" name=""/>
        <dsp:cNvSpPr/>
      </dsp:nvSpPr>
      <dsp:spPr>
        <a:xfrm>
          <a:off x="3451322" y="1652659"/>
          <a:ext cx="873111" cy="87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Parse/Preprocess</a:t>
          </a:r>
          <a:endParaRPr lang="en-US" sz="1300" kern="1200" dirty="0"/>
        </a:p>
      </dsp:txBody>
      <dsp:txXfrm>
        <a:off x="3451322" y="1652659"/>
        <a:ext cx="873111" cy="873111"/>
      </dsp:txXfrm>
    </dsp:sp>
    <dsp:sp modelId="{D3E196D1-D503-1940-9507-E7DF3301E7B2}">
      <dsp:nvSpPr>
        <dsp:cNvPr id="0" name=""/>
        <dsp:cNvSpPr/>
      </dsp:nvSpPr>
      <dsp:spPr>
        <a:xfrm>
          <a:off x="865252" y="556"/>
          <a:ext cx="3278268" cy="3278268"/>
        </a:xfrm>
        <a:prstGeom prst="circularArrow">
          <a:avLst>
            <a:gd name="adj1" fmla="val 5193"/>
            <a:gd name="adj2" fmla="val 335428"/>
            <a:gd name="adj3" fmla="val 4016748"/>
            <a:gd name="adj4" fmla="val 2251551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67D82E-A42D-8E40-A4BC-2B2666D375FC}">
      <dsp:nvSpPr>
        <dsp:cNvPr id="0" name=""/>
        <dsp:cNvSpPr/>
      </dsp:nvSpPr>
      <dsp:spPr>
        <a:xfrm>
          <a:off x="2067830" y="2657824"/>
          <a:ext cx="873111" cy="87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Obtain reference</a:t>
          </a:r>
          <a:endParaRPr lang="en-US" sz="1300" kern="1200" dirty="0"/>
        </a:p>
      </dsp:txBody>
      <dsp:txXfrm>
        <a:off x="2067830" y="2657824"/>
        <a:ext cx="873111" cy="873111"/>
      </dsp:txXfrm>
    </dsp:sp>
    <dsp:sp modelId="{00EE2841-C9F8-FC44-86A4-8887E6EC9BCD}">
      <dsp:nvSpPr>
        <dsp:cNvPr id="0" name=""/>
        <dsp:cNvSpPr/>
      </dsp:nvSpPr>
      <dsp:spPr>
        <a:xfrm>
          <a:off x="865252" y="556"/>
          <a:ext cx="3278268" cy="3278268"/>
        </a:xfrm>
        <a:prstGeom prst="circularArrow">
          <a:avLst>
            <a:gd name="adj1" fmla="val 5193"/>
            <a:gd name="adj2" fmla="val 335428"/>
            <a:gd name="adj3" fmla="val 8213022"/>
            <a:gd name="adj4" fmla="val 6447825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E1A247-B014-0745-903B-8D5337612957}">
      <dsp:nvSpPr>
        <dsp:cNvPr id="0" name=""/>
        <dsp:cNvSpPr/>
      </dsp:nvSpPr>
      <dsp:spPr>
        <a:xfrm>
          <a:off x="684338" y="1652659"/>
          <a:ext cx="873111" cy="87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Run statistics or model</a:t>
          </a:r>
          <a:endParaRPr lang="en-US" sz="1300" kern="1200" dirty="0"/>
        </a:p>
      </dsp:txBody>
      <dsp:txXfrm>
        <a:off x="684338" y="1652659"/>
        <a:ext cx="873111" cy="873111"/>
      </dsp:txXfrm>
    </dsp:sp>
    <dsp:sp modelId="{2E620D1D-47BC-1A47-BD0E-626A0EF9145D}">
      <dsp:nvSpPr>
        <dsp:cNvPr id="0" name=""/>
        <dsp:cNvSpPr/>
      </dsp:nvSpPr>
      <dsp:spPr>
        <a:xfrm>
          <a:off x="865252" y="556"/>
          <a:ext cx="3278268" cy="3278268"/>
        </a:xfrm>
        <a:prstGeom prst="circularArrow">
          <a:avLst>
            <a:gd name="adj1" fmla="val 5193"/>
            <a:gd name="adj2" fmla="val 335428"/>
            <a:gd name="adj3" fmla="val 12300066"/>
            <a:gd name="adj4" fmla="val 10769353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193C97-D913-814D-BFB6-0543D7D5BB22}">
      <dsp:nvSpPr>
        <dsp:cNvPr id="0" name=""/>
        <dsp:cNvSpPr/>
      </dsp:nvSpPr>
      <dsp:spPr>
        <a:xfrm>
          <a:off x="1212785" y="26266"/>
          <a:ext cx="873111" cy="87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Get results</a:t>
          </a:r>
          <a:endParaRPr lang="en-US" sz="1300" kern="1200" dirty="0"/>
        </a:p>
      </dsp:txBody>
      <dsp:txXfrm>
        <a:off x="1212785" y="26266"/>
        <a:ext cx="873111" cy="873111"/>
      </dsp:txXfrm>
    </dsp:sp>
    <dsp:sp modelId="{39B8B1EF-465D-3145-BD1D-3204096CC043}">
      <dsp:nvSpPr>
        <dsp:cNvPr id="0" name=""/>
        <dsp:cNvSpPr/>
      </dsp:nvSpPr>
      <dsp:spPr>
        <a:xfrm>
          <a:off x="865252" y="556"/>
          <a:ext cx="3278268" cy="3278268"/>
        </a:xfrm>
        <a:prstGeom prst="circularArrow">
          <a:avLst>
            <a:gd name="adj1" fmla="val 5193"/>
            <a:gd name="adj2" fmla="val 335428"/>
            <a:gd name="adj3" fmla="val 16867730"/>
            <a:gd name="adj4" fmla="val 15196843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62330-27A0-B942-A0D5-1FCA0AAA391D}" type="datetimeFigureOut">
              <a:rPr lang="en-US" smtClean="0"/>
              <a:t>9/23/13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701E0-5BA9-EB4B-AB85-A911B34D4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1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0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with </a:t>
            </a:r>
            <a:r>
              <a:rPr lang="en-US" dirty="0" err="1" smtClean="0"/>
              <a:t>miRDeep</a:t>
            </a:r>
            <a:r>
              <a:rPr lang="en-US" dirty="0" smtClean="0"/>
              <a:t> 2, did a lot to further</a:t>
            </a:r>
            <a:r>
              <a:rPr lang="en-US" baseline="0" dirty="0" smtClean="0"/>
              <a:t> algorithm</a:t>
            </a:r>
            <a:endParaRPr lang="en-US" dirty="0" smtClean="0"/>
          </a:p>
          <a:p>
            <a:r>
              <a:rPr lang="en-US" dirty="0" smtClean="0"/>
              <a:t>Learning</a:t>
            </a:r>
            <a:r>
              <a:rPr lang="en-US" baseline="0" dirty="0" smtClean="0"/>
              <a:t> algorithm using features of sequences, energetic stability of hairpin structure, etc…</a:t>
            </a:r>
          </a:p>
          <a:p>
            <a:r>
              <a:rPr lang="en-US" baseline="0" dirty="0" smtClean="0"/>
              <a:t>Assign probabilities to potential novel </a:t>
            </a:r>
            <a:r>
              <a:rPr lang="en-US" baseline="0" dirty="0" err="1" smtClean="0"/>
              <a:t>miR</a:t>
            </a:r>
            <a:r>
              <a:rPr lang="en-US" baseline="0" dirty="0" smtClean="0"/>
              <a:t>, figure out most likely ones to follow up with biological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Predict sites in genes that are targeted by </a:t>
            </a:r>
            <a:r>
              <a:rPr lang="en-US" dirty="0" err="1" smtClean="0"/>
              <a:t>miRNAs</a:t>
            </a:r>
            <a:r>
              <a:rPr lang="en-US" baseline="0" dirty="0" smtClean="0"/>
              <a:t> through recognition/seed pairing sequence and some contextual features of </a:t>
            </a:r>
            <a:r>
              <a:rPr lang="en-US" baseline="0" dirty="0" err="1" smtClean="0"/>
              <a:t>miRNA</a:t>
            </a:r>
            <a:r>
              <a:rPr lang="en-US" baseline="0" dirty="0" smtClean="0"/>
              <a:t> and target site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71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database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6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 in Perl.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5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application: whether novel </a:t>
            </a:r>
            <a:r>
              <a:rPr lang="en-US" baseline="0" dirty="0" err="1" smtClean="0"/>
              <a:t>miR</a:t>
            </a:r>
            <a:r>
              <a:rPr lang="en-US" baseline="0" dirty="0" smtClean="0"/>
              <a:t> are real, whether differential expression is real, whether targets are real…etc…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76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quickly over the time and space issue when dealing with WGS.  Just starting work, but our first-pass pipeline is in Python.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0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out publications, information on projects, previous webinars.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7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 study abroad and internship opportunities</a:t>
            </a:r>
            <a:r>
              <a:rPr lang="en-US" baseline="0" dirty="0" smtClean="0"/>
              <a:t> related to your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</a:t>
            </a:r>
            <a:r>
              <a:rPr lang="en-US" baseline="0" dirty="0" smtClean="0"/>
              <a:t> end-to-end analysis of data of interest</a:t>
            </a:r>
          </a:p>
          <a:p>
            <a:r>
              <a:rPr lang="en-US" baseline="0" dirty="0" smtClean="0"/>
              <a:t>Problem: usually requires skills and time from a group of people to put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main components of presenting</a:t>
            </a:r>
            <a:r>
              <a:rPr lang="en-US" baseline="0" dirty="0" smtClean="0"/>
              <a:t> your new tool/pipeline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1.) Interesting</a:t>
            </a:r>
            <a:r>
              <a:rPr lang="en-US" baseline="0" dirty="0" smtClean="0"/>
              <a:t> biological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3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2.) Overview</a:t>
            </a:r>
            <a:r>
              <a:rPr lang="en-US" baseline="0" dirty="0" smtClean="0"/>
              <a:t> of existing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3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2.)</a:t>
            </a:r>
            <a:r>
              <a:rPr lang="en-US" baseline="0" dirty="0" smtClean="0"/>
              <a:t> and why they aren’t adequate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3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3.) Overview of your</a:t>
            </a:r>
            <a:r>
              <a:rPr lang="en-US" baseline="0" dirty="0" smtClean="0"/>
              <a:t> tool</a:t>
            </a:r>
          </a:p>
          <a:p>
            <a:r>
              <a:rPr lang="en-US" baseline="0" dirty="0" smtClean="0"/>
              <a:t>4.) Demonstration of its improvements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each</a:t>
            </a:r>
            <a:r>
              <a:rPr lang="en-US" baseline="0" dirty="0" smtClean="0"/>
              <a:t> major component of our pipeline, what skills were needed to implement it, and basic method that we completed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3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tool</a:t>
            </a:r>
            <a:r>
              <a:rPr lang="en-US" baseline="0" dirty="0" smtClean="0"/>
              <a:t> you are using, what you are aligning to, parameters you are using, what you do with the mapped and unmapped reads/</a:t>
            </a:r>
          </a:p>
          <a:p>
            <a:r>
              <a:rPr lang="en-US" baseline="0" dirty="0" smtClean="0"/>
              <a:t>Us: want to find known </a:t>
            </a:r>
            <a:r>
              <a:rPr lang="en-US" baseline="0" dirty="0" err="1" smtClean="0"/>
              <a:t>miRNAs</a:t>
            </a:r>
            <a:r>
              <a:rPr lang="en-US" baseline="0" dirty="0" smtClean="0"/>
              <a:t>, so align to </a:t>
            </a:r>
            <a:r>
              <a:rPr lang="en-US" baseline="0" dirty="0" err="1" smtClean="0"/>
              <a:t>miRNA</a:t>
            </a:r>
            <a:r>
              <a:rPr lang="en-US" baseline="0" dirty="0" smtClean="0"/>
              <a:t> reference.  Want to detect novel </a:t>
            </a:r>
            <a:r>
              <a:rPr lang="en-US" baseline="0" dirty="0" err="1" smtClean="0"/>
              <a:t>miR</a:t>
            </a:r>
            <a:r>
              <a:rPr lang="en-US" baseline="0" dirty="0" smtClean="0"/>
              <a:t>, align to every gene/reference annotation we can find, and then leftovers can be sent to novel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701E0-5BA9-EB4B-AB85-A911B34D4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3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September 23,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September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8681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Eric Levy</a:t>
            </a:r>
          </a:p>
          <a:p>
            <a:r>
              <a:rPr lang="en-US" dirty="0" smtClean="0"/>
              <a:t>September 20, 2013</a:t>
            </a:r>
          </a:p>
          <a:p>
            <a:r>
              <a:rPr lang="en-US" dirty="0" smtClean="0"/>
              <a:t>Division of Biomedical Informatics</a:t>
            </a:r>
          </a:p>
          <a:p>
            <a:r>
              <a:rPr lang="en-US" dirty="0" smtClean="0"/>
              <a:t>Advisor: </a:t>
            </a:r>
            <a:r>
              <a:rPr lang="en-US" dirty="0" err="1" smtClean="0"/>
              <a:t>Lucila</a:t>
            </a:r>
            <a:r>
              <a:rPr lang="en-US" dirty="0" smtClean="0"/>
              <a:t> </a:t>
            </a:r>
            <a:r>
              <a:rPr lang="en-US" dirty="0" err="1" smtClean="0"/>
              <a:t>Ohno</a:t>
            </a:r>
            <a:r>
              <a:rPr lang="en-US" dirty="0" smtClean="0"/>
              <a:t>-Machado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179459"/>
            <a:ext cx="783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Bioinformatics Methods in High-Throughput Sequencing of Rare Disease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09" y="3812452"/>
            <a:ext cx="2616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9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adLayou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18" y="3008670"/>
            <a:ext cx="5811365" cy="1457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Skills:</a:t>
            </a:r>
            <a:endParaRPr lang="en-US" dirty="0"/>
          </a:p>
          <a:p>
            <a:pPr lvl="1"/>
            <a:r>
              <a:rPr lang="en-US" dirty="0"/>
              <a:t>Command line </a:t>
            </a:r>
            <a:r>
              <a:rPr lang="en-US" dirty="0" smtClean="0"/>
              <a:t>tool usage/</a:t>
            </a:r>
            <a:r>
              <a:rPr lang="en-US" dirty="0"/>
              <a:t>data flow</a:t>
            </a:r>
          </a:p>
          <a:p>
            <a:pPr lvl="1"/>
            <a:r>
              <a:rPr lang="en-US" dirty="0" smtClean="0"/>
              <a:t>Proper reference sequences</a:t>
            </a:r>
          </a:p>
          <a:p>
            <a:endParaRPr lang="en-US" dirty="0"/>
          </a:p>
          <a:p>
            <a:r>
              <a:rPr lang="en-US" dirty="0" smtClean="0"/>
              <a:t>Our application:</a:t>
            </a:r>
          </a:p>
          <a:p>
            <a:pPr lvl="1"/>
            <a:r>
              <a:rPr lang="en-US" dirty="0" smtClean="0"/>
              <a:t>Bowtie 2</a:t>
            </a:r>
          </a:p>
          <a:p>
            <a:pPr lvl="1"/>
            <a:r>
              <a:rPr lang="en-US" dirty="0" smtClean="0"/>
              <a:t>Identify known sequences</a:t>
            </a:r>
          </a:p>
          <a:p>
            <a:pPr lvl="2"/>
            <a:r>
              <a:rPr lang="en-US" dirty="0"/>
              <a:t>mRNA</a:t>
            </a:r>
          </a:p>
          <a:p>
            <a:pPr lvl="2"/>
            <a:r>
              <a:rPr lang="en-US" dirty="0"/>
              <a:t>Known </a:t>
            </a:r>
            <a:r>
              <a:rPr lang="en-US" dirty="0" err="1"/>
              <a:t>miRNA</a:t>
            </a:r>
            <a:endParaRPr lang="en-US" dirty="0"/>
          </a:p>
          <a:p>
            <a:pPr lvl="2"/>
            <a:r>
              <a:rPr lang="en-US" dirty="0"/>
              <a:t>Other </a:t>
            </a:r>
            <a:r>
              <a:rPr lang="en-US" dirty="0" err="1" smtClean="0"/>
              <a:t>ncRNA</a:t>
            </a:r>
            <a:endParaRPr lang="en-US" dirty="0" smtClean="0"/>
          </a:p>
          <a:p>
            <a:pPr lvl="1"/>
            <a:r>
              <a:rPr lang="en-US" dirty="0" smtClean="0"/>
              <a:t>Filter potential novel </a:t>
            </a:r>
            <a:r>
              <a:rPr lang="en-US" dirty="0" err="1" smtClean="0"/>
              <a:t>miRNA</a:t>
            </a:r>
            <a:r>
              <a:rPr lang="en-US" dirty="0" smtClean="0"/>
              <a:t>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47" y="533400"/>
            <a:ext cx="3586558" cy="15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9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</a:t>
            </a:r>
            <a:r>
              <a:rPr lang="en-US" dirty="0" err="1" smtClean="0"/>
              <a:t>miRNA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Skills:</a:t>
            </a:r>
            <a:endParaRPr lang="en-US" dirty="0"/>
          </a:p>
          <a:p>
            <a:pPr lvl="1"/>
            <a:r>
              <a:rPr lang="en-US" dirty="0" smtClean="0"/>
              <a:t>Feature selection</a:t>
            </a:r>
            <a:endParaRPr lang="en-US" dirty="0"/>
          </a:p>
          <a:p>
            <a:pPr lvl="1"/>
            <a:r>
              <a:rPr lang="en-US" dirty="0" smtClean="0"/>
              <a:t>Classifier building (machine learning)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 application: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miRDeep</a:t>
            </a:r>
            <a:r>
              <a:rPr lang="en-US" dirty="0" smtClean="0"/>
              <a:t>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468208"/>
            <a:ext cx="3474720" cy="30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7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Skills:</a:t>
            </a:r>
          </a:p>
          <a:p>
            <a:pPr lvl="1"/>
            <a:r>
              <a:rPr lang="en-US" dirty="0" smtClean="0"/>
              <a:t>GPU computing (CUDA)</a:t>
            </a:r>
          </a:p>
          <a:p>
            <a:r>
              <a:rPr lang="en-US" dirty="0" smtClean="0"/>
              <a:t>Our application:</a:t>
            </a:r>
          </a:p>
          <a:p>
            <a:pPr lvl="1"/>
            <a:r>
              <a:rPr lang="en-US" dirty="0" smtClean="0"/>
              <a:t>CUDA-</a:t>
            </a:r>
            <a:r>
              <a:rPr lang="en-US" dirty="0" err="1" smtClean="0"/>
              <a:t>miRanda</a:t>
            </a:r>
            <a:endParaRPr lang="en-US" dirty="0" smtClean="0"/>
          </a:p>
        </p:txBody>
      </p:sp>
      <p:graphicFrame>
        <p:nvGraphicFramePr>
          <p:cNvPr id="4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630430"/>
              </p:ext>
            </p:extLst>
          </p:nvPr>
        </p:nvGraphicFramePr>
        <p:xfrm>
          <a:off x="1898972" y="3435352"/>
          <a:ext cx="2568756" cy="309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" name="Chart" r:id="rId4" imgW="8235460" imgH="8507937" progId="MSGraph.Chart.8">
                  <p:embed/>
                </p:oleObj>
              </mc:Choice>
              <mc:Fallback>
                <p:oleObj name="Chart" r:id="rId4" imgW="8235460" imgH="8507937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972" y="3435352"/>
                        <a:ext cx="2568756" cy="3095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6539"/>
              </p:ext>
            </p:extLst>
          </p:nvPr>
        </p:nvGraphicFramePr>
        <p:xfrm>
          <a:off x="5309709" y="3486807"/>
          <a:ext cx="2353424" cy="2990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" name="Chart" r:id="rId6" imgW="7705219" imgH="8546032" progId="MSGraph.Chart.8">
                  <p:embed/>
                </p:oleObj>
              </mc:Choice>
              <mc:Fallback>
                <p:oleObj name="Chart" r:id="rId6" imgW="7705219" imgH="8546032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9709" y="3486807"/>
                        <a:ext cx="2353424" cy="2990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580" y="533400"/>
            <a:ext cx="3317240" cy="27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Skills:</a:t>
            </a:r>
            <a:endParaRPr lang="en-US" dirty="0"/>
          </a:p>
          <a:p>
            <a:pPr lvl="1"/>
            <a:r>
              <a:rPr lang="en-US" dirty="0"/>
              <a:t>R/statistics</a:t>
            </a:r>
          </a:p>
          <a:p>
            <a:endParaRPr lang="en-US" dirty="0" smtClean="0"/>
          </a:p>
          <a:p>
            <a:r>
              <a:rPr lang="en-US" dirty="0" smtClean="0"/>
              <a:t>Our application:</a:t>
            </a:r>
          </a:p>
          <a:p>
            <a:pPr lvl="1"/>
            <a:r>
              <a:rPr lang="en-US" dirty="0" err="1" smtClean="0"/>
              <a:t>DESeq</a:t>
            </a:r>
            <a:r>
              <a:rPr lang="en-US" dirty="0" smtClean="0"/>
              <a:t> R package</a:t>
            </a:r>
          </a:p>
          <a:p>
            <a:pPr lvl="1"/>
            <a:r>
              <a:rPr lang="en-US" dirty="0" smtClean="0"/>
              <a:t>Find differentially expressed </a:t>
            </a:r>
            <a:r>
              <a:rPr lang="en-US" dirty="0" err="1" smtClean="0"/>
              <a:t>miRNAs</a:t>
            </a:r>
            <a:r>
              <a:rPr lang="en-US" dirty="0"/>
              <a:t> </a:t>
            </a:r>
            <a:r>
              <a:rPr lang="en-US" dirty="0" smtClean="0"/>
              <a:t>between acute and convalescent patients</a:t>
            </a:r>
          </a:p>
          <a:p>
            <a:pPr lvl="2"/>
            <a:r>
              <a:rPr lang="en-US" dirty="0" smtClean="0"/>
              <a:t>Both known and novel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71" y="601996"/>
            <a:ext cx="2427384" cy="18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Skills:</a:t>
            </a:r>
            <a:endParaRPr lang="en-US" dirty="0"/>
          </a:p>
          <a:p>
            <a:pPr lvl="1"/>
            <a:r>
              <a:rPr lang="en-US" dirty="0"/>
              <a:t>Scripting</a:t>
            </a:r>
          </a:p>
          <a:p>
            <a:pPr lvl="1"/>
            <a:r>
              <a:rPr lang="en-US" dirty="0"/>
              <a:t>Reference databases</a:t>
            </a:r>
          </a:p>
          <a:p>
            <a:endParaRPr lang="en-US" dirty="0" smtClean="0"/>
          </a:p>
          <a:p>
            <a:r>
              <a:rPr lang="en-US" dirty="0" smtClean="0"/>
              <a:t>Out application:</a:t>
            </a:r>
          </a:p>
          <a:p>
            <a:pPr lvl="1"/>
            <a:r>
              <a:rPr lang="en-US" dirty="0" smtClean="0"/>
              <a:t>Lists of differentially expressed known and novel </a:t>
            </a:r>
            <a:r>
              <a:rPr lang="en-US" dirty="0" err="1" smtClean="0"/>
              <a:t>miRNAs</a:t>
            </a:r>
            <a:endParaRPr lang="en-US" dirty="0" smtClean="0"/>
          </a:p>
          <a:p>
            <a:pPr lvl="1"/>
            <a:r>
              <a:rPr lang="en-US" dirty="0" smtClean="0"/>
              <a:t>Lists of genes targeted by these </a:t>
            </a:r>
            <a:r>
              <a:rPr lang="en-US" dirty="0" err="1" smtClean="0"/>
              <a:t>miRNAs</a:t>
            </a:r>
            <a:endParaRPr lang="en-US" dirty="0"/>
          </a:p>
          <a:p>
            <a:pPr lvl="2"/>
            <a:r>
              <a:rPr lang="en-US" dirty="0" smtClean="0"/>
              <a:t>Known </a:t>
            </a:r>
            <a:r>
              <a:rPr lang="en-US" dirty="0" err="1" smtClean="0"/>
              <a:t>miRNA</a:t>
            </a:r>
            <a:r>
              <a:rPr lang="en-US" dirty="0" smtClean="0"/>
              <a:t> targets: </a:t>
            </a:r>
            <a:r>
              <a:rPr lang="en-US" dirty="0" err="1" smtClean="0"/>
              <a:t>microRNA.org</a:t>
            </a:r>
            <a:r>
              <a:rPr lang="en-US" dirty="0" smtClean="0"/>
              <a:t> predicted</a:t>
            </a:r>
          </a:p>
          <a:p>
            <a:pPr lvl="2"/>
            <a:r>
              <a:rPr lang="en-US" dirty="0" smtClean="0"/>
              <a:t>Novel </a:t>
            </a:r>
            <a:r>
              <a:rPr lang="en-US" dirty="0" err="1" smtClean="0"/>
              <a:t>miRNA</a:t>
            </a:r>
            <a:r>
              <a:rPr lang="en-US" dirty="0" smtClean="0"/>
              <a:t> targets: </a:t>
            </a:r>
            <a:r>
              <a:rPr lang="en-US" dirty="0" err="1" smtClean="0"/>
              <a:t>miRanda</a:t>
            </a:r>
            <a:r>
              <a:rPr lang="en-US" dirty="0" smtClean="0"/>
              <a:t> MAGI output</a:t>
            </a:r>
          </a:p>
          <a:p>
            <a:pPr lvl="1"/>
            <a:r>
              <a:rPr lang="en-US" dirty="0" smtClean="0"/>
              <a:t>KEGG pathways</a:t>
            </a:r>
            <a:endParaRPr lang="en-US" dirty="0"/>
          </a:p>
        </p:txBody>
      </p:sp>
      <p:pic>
        <p:nvPicPr>
          <p:cNvPr id="5" name="Picture 4" descr="DIANA server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63" y="1309676"/>
            <a:ext cx="5576590" cy="24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216" y="1328886"/>
            <a:ext cx="8203370" cy="5482945"/>
            <a:chOff x="226963" y="762000"/>
            <a:chExt cx="8726537" cy="592608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572000" y="762000"/>
              <a:ext cx="0" cy="5867400"/>
            </a:xfrm>
            <a:prstGeom prst="line">
              <a:avLst/>
            </a:prstGeom>
            <a:ln w="12700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420375" y="1847196"/>
              <a:ext cx="2306009" cy="7485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953038" y="830612"/>
              <a:ext cx="3949931" cy="46758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200" b="1" dirty="0" smtClean="0">
                  <a:solidFill>
                    <a:prstClr val="black"/>
                  </a:solidFill>
                </a:rPr>
                <a:t>Server</a:t>
              </a:r>
              <a:endParaRPr lang="en-US" sz="3200" b="1" dirty="0">
                <a:solidFill>
                  <a:prstClr val="black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6963" y="805905"/>
              <a:ext cx="3949931" cy="492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Client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MC90043394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05" y="1536025"/>
              <a:ext cx="724037" cy="72403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8937" y="1861011"/>
              <a:ext cx="1535453" cy="76772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917" y="1879879"/>
              <a:ext cx="2473992" cy="18554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333843" y="1477864"/>
              <a:ext cx="1430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web browser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8824" y="6041751"/>
              <a:ext cx="10514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Analytics</a:t>
              </a:r>
            </a:p>
            <a:p>
              <a:r>
                <a:rPr lang="en-US" b="1" dirty="0" smtClean="0"/>
                <a:t> engine</a:t>
              </a:r>
              <a:endParaRPr lang="en-US" b="1" dirty="0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4024515" y="2163969"/>
              <a:ext cx="1236136" cy="4438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3919320" y="5496522"/>
              <a:ext cx="1236136" cy="509929"/>
            </a:xfrm>
            <a:prstGeom prst="leftArrow">
              <a:avLst/>
            </a:prstGeom>
            <a:solidFill>
              <a:schemeClr val="accent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9906" y="4772511"/>
              <a:ext cx="1089894" cy="10668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945294" y="45554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GPU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029413" y="2260062"/>
              <a:ext cx="827027" cy="3688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50139" y="2445093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upload </a:t>
              </a:r>
            </a:p>
            <a:p>
              <a:r>
                <a:rPr lang="en-US" b="1" dirty="0" smtClean="0"/>
                <a:t>raw data</a:t>
              </a:r>
              <a:endParaRPr lang="en-US" b="1" dirty="0"/>
            </a:p>
          </p:txBody>
        </p:sp>
        <p:cxnSp>
          <p:nvCxnSpPr>
            <p:cNvPr id="26" name="Elbow Connector 25"/>
            <p:cNvCxnSpPr/>
            <p:nvPr/>
          </p:nvCxnSpPr>
          <p:spPr>
            <a:xfrm rot="10800000">
              <a:off x="1934249" y="4255946"/>
              <a:ext cx="791171" cy="148695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10701" y="5742905"/>
              <a:ext cx="21850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Open a URL</a:t>
              </a:r>
              <a:br>
                <a:rPr lang="en-US" b="1" dirty="0" smtClean="0"/>
              </a:br>
              <a:r>
                <a:rPr lang="en-US" b="1" dirty="0" smtClean="0"/>
                <a:t> to a discovery report</a:t>
              </a:r>
              <a:endParaRPr lang="en-US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05005" y="2445093"/>
              <a:ext cx="405696" cy="39818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1</a:t>
              </a:r>
              <a:endPara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0498" y="5576347"/>
              <a:ext cx="405696" cy="39818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3</a:t>
              </a:r>
              <a:endPara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Curved Left Arrow 29"/>
            <p:cNvSpPr/>
            <p:nvPr/>
          </p:nvSpPr>
          <p:spPr>
            <a:xfrm>
              <a:off x="7976047" y="1926562"/>
              <a:ext cx="977453" cy="2909596"/>
            </a:xfrm>
            <a:prstGeom prst="curvedLeftArrow">
              <a:avLst>
                <a:gd name="adj1" fmla="val 25000"/>
                <a:gd name="adj2" fmla="val 53888"/>
                <a:gd name="adj3" fmla="val 13603"/>
              </a:avLst>
            </a:prstGeom>
            <a:solidFill>
              <a:srgbClr val="4F81B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779245" y="1383870"/>
              <a:ext cx="405696" cy="39818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2</a:t>
              </a:r>
              <a:endParaRPr lang="en-US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01138" y="1389440"/>
              <a:ext cx="901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analyze</a:t>
              </a:r>
              <a:endParaRPr lang="en-US" b="1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8133" y="2606562"/>
              <a:ext cx="920609" cy="754899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420375" y="2595769"/>
              <a:ext cx="2306009" cy="76569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84941" y="2584562"/>
              <a:ext cx="920609" cy="754899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6603013" y="3366278"/>
              <a:ext cx="1114498" cy="76569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/>
            <p:cNvSpPr/>
            <p:nvPr/>
          </p:nvSpPr>
          <p:spPr>
            <a:xfrm>
              <a:off x="6759545" y="3518202"/>
              <a:ext cx="848870" cy="545187"/>
            </a:xfrm>
            <a:prstGeom prst="can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SQLite </a:t>
              </a:r>
              <a:endParaRPr lang="en-US" sz="16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20375" y="3365896"/>
              <a:ext cx="1153003" cy="7656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6118" y="3462779"/>
              <a:ext cx="992240" cy="545187"/>
            </a:xfrm>
            <a:prstGeom prst="rect">
              <a:avLst/>
            </a:prstGeom>
          </p:spPr>
        </p:pic>
        <p:pic>
          <p:nvPicPr>
            <p:cNvPr id="40" name="Picture 2" descr="Overlaid Pie and Donut Chart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48" t="20913" r="17152" b="7779"/>
            <a:stretch/>
          </p:blipFill>
          <p:spPr bwMode="auto">
            <a:xfrm>
              <a:off x="5362252" y="4672321"/>
              <a:ext cx="1404176" cy="136429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http://www.srh.noaa.gov/images/shv/JBH%20WEB/email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667" y="5063981"/>
              <a:ext cx="1190625" cy="1076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3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Validation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28" y="2211690"/>
            <a:ext cx="5510347" cy="3673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4" y="1955603"/>
            <a:ext cx="330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1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2 - WGS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38" y="1823600"/>
            <a:ext cx="7454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13721"/>
              </p:ext>
            </p:extLst>
          </p:nvPr>
        </p:nvGraphicFramePr>
        <p:xfrm>
          <a:off x="263366" y="1396024"/>
          <a:ext cx="8725568" cy="5308148"/>
        </p:xfrm>
        <a:graphic>
          <a:graphicData uri="http://schemas.openxmlformats.org/drawingml/2006/table">
            <a:tbl>
              <a:tblPr/>
              <a:tblGrid>
                <a:gridCol w="2788920"/>
                <a:gridCol w="2397492"/>
                <a:gridCol w="1973446"/>
                <a:gridCol w="1565710"/>
              </a:tblGrid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Task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Space (GB)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SamToFastq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Align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bwa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11:12:49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Softclip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CleanSam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3:40:41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Convert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samtools 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1:46:15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Sort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samtools sort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6:45:08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 Groups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AddOrReplaceReadGroups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7:45:53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PCR Duplicates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MarkDuplicates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8:35:56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Indels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RealignerTargetCreator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5:20:04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Locally Realign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IndelRealigner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10:29:25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Recalibrate 1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BaseRecalibrator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24:00:00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Recalibrate 2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BaseRecalibrator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17:18:39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 Recalibration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Print Reads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24:57:15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Call variants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UnifiedGenotyper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22:57:12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Filter variants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VariantFiltering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0:24:02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Annotate variants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snpEff.jar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0:47:28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days, 2:00:47 hours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069" y="446784"/>
            <a:ext cx="1362724" cy="10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0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in DBMI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66" y="1437905"/>
            <a:ext cx="630264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Bioinformatics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“Bioinformatics </a:t>
            </a:r>
            <a:r>
              <a:rPr lang="en-US" dirty="0" smtClean="0"/>
              <a:t>is </a:t>
            </a:r>
            <a:r>
              <a:rPr lang="en-US" dirty="0"/>
              <a:t>an interdisciplinary field that develops and improves on methods for storing, retrieving, organizing and analyzing biological </a:t>
            </a:r>
            <a:r>
              <a:rPr lang="en-US" dirty="0" smtClean="0"/>
              <a:t>data.” – Wikipedia</a:t>
            </a:r>
          </a:p>
          <a:p>
            <a:r>
              <a:rPr lang="en-US" dirty="0" smtClean="0"/>
              <a:t>Anatomy of a bioinformatics task: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3322442"/>
              </p:ext>
            </p:extLst>
          </p:nvPr>
        </p:nvGraphicFramePr>
        <p:xfrm>
          <a:off x="1588575" y="3325416"/>
          <a:ext cx="5008773" cy="353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50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iDASH</a:t>
            </a:r>
            <a:endParaRPr lang="en-US" dirty="0"/>
          </a:p>
        </p:txBody>
      </p:sp>
      <p:pic>
        <p:nvPicPr>
          <p:cNvPr id="5" name="Picture 4" descr="idash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" y="1498102"/>
            <a:ext cx="8299450" cy="52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 Projects</a:t>
            </a:r>
          </a:p>
          <a:p>
            <a:pPr lvl="1"/>
            <a:r>
              <a:rPr lang="en-US" dirty="0" smtClean="0"/>
              <a:t>Past:</a:t>
            </a:r>
          </a:p>
          <a:p>
            <a:pPr lvl="2"/>
            <a:r>
              <a:rPr lang="en-US" dirty="0" smtClean="0"/>
              <a:t>Molecular </a:t>
            </a:r>
            <a:r>
              <a:rPr lang="en-US" dirty="0" err="1"/>
              <a:t>p</a:t>
            </a:r>
            <a:r>
              <a:rPr lang="en-US" dirty="0" err="1" smtClean="0"/>
              <a:t>henotyping</a:t>
            </a:r>
            <a:r>
              <a:rPr lang="en-US" dirty="0" smtClean="0"/>
              <a:t> of Kawasaki </a:t>
            </a:r>
            <a:r>
              <a:rPr lang="en-US" dirty="0"/>
              <a:t>Disease</a:t>
            </a:r>
          </a:p>
          <a:p>
            <a:pPr lvl="2"/>
            <a:r>
              <a:rPr lang="en-US" dirty="0"/>
              <a:t>Post</a:t>
            </a:r>
            <a:r>
              <a:rPr lang="en-US" dirty="0" smtClean="0"/>
              <a:t>-marketing medication surveillance</a:t>
            </a:r>
            <a:endParaRPr lang="en-US" dirty="0"/>
          </a:p>
          <a:p>
            <a:pPr lvl="2"/>
            <a:r>
              <a:rPr lang="en-US" dirty="0"/>
              <a:t>Individualized </a:t>
            </a:r>
            <a:r>
              <a:rPr lang="en-US" dirty="0" smtClean="0"/>
              <a:t>physical activity </a:t>
            </a:r>
            <a:r>
              <a:rPr lang="en-US" dirty="0"/>
              <a:t>m</a:t>
            </a:r>
            <a:r>
              <a:rPr lang="en-US" dirty="0" smtClean="0"/>
              <a:t>onitoring</a:t>
            </a:r>
          </a:p>
          <a:p>
            <a:pPr lvl="1"/>
            <a:r>
              <a:rPr lang="en-US" dirty="0" smtClean="0"/>
              <a:t>Current:</a:t>
            </a:r>
          </a:p>
          <a:p>
            <a:pPr lvl="2"/>
            <a:r>
              <a:rPr lang="en-US" dirty="0" smtClean="0"/>
              <a:t>Privacy preserving analytics for KD</a:t>
            </a:r>
          </a:p>
          <a:p>
            <a:pPr lvl="2"/>
            <a:r>
              <a:rPr lang="en-US" dirty="0" smtClean="0"/>
              <a:t>Informed consent and trust</a:t>
            </a:r>
          </a:p>
          <a:p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Privacy-preserving machine learning</a:t>
            </a:r>
          </a:p>
          <a:p>
            <a:pPr lvl="1"/>
            <a:r>
              <a:rPr lang="en-US" dirty="0" smtClean="0"/>
              <a:t>Differentially-private queries</a:t>
            </a:r>
          </a:p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Cloud</a:t>
            </a:r>
          </a:p>
        </p:txBody>
      </p:sp>
      <p:pic>
        <p:nvPicPr>
          <p:cNvPr id="4" name="Picture 2" descr="C:\calit2\Projects\iDash\web_resources\idash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6730"/>
            <a:ext cx="210785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55" y="3617006"/>
            <a:ext cx="4024346" cy="30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1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Weekly seminar</a:t>
            </a:r>
            <a:endParaRPr lang="en-US" dirty="0"/>
          </a:p>
          <a:p>
            <a:pPr lvl="1"/>
            <a:r>
              <a:rPr lang="en-US" dirty="0"/>
              <a:t>MED </a:t>
            </a:r>
            <a:r>
              <a:rPr lang="en-US" dirty="0" smtClean="0"/>
              <a:t>262</a:t>
            </a:r>
          </a:p>
          <a:p>
            <a:r>
              <a:rPr lang="en-US" dirty="0" smtClean="0"/>
              <a:t>Principles of Biomedical Informatics course</a:t>
            </a:r>
          </a:p>
          <a:p>
            <a:pPr lvl="1"/>
            <a:r>
              <a:rPr lang="en-US" dirty="0" smtClean="0"/>
              <a:t>MED 264</a:t>
            </a:r>
          </a:p>
        </p:txBody>
      </p:sp>
      <p:pic>
        <p:nvPicPr>
          <p:cNvPr id="4" name="Picture 3" descr="faculty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44" y="2923848"/>
            <a:ext cx="4736327" cy="39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5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E-mail me:</a:t>
            </a:r>
          </a:p>
          <a:p>
            <a:pPr marL="0" indent="0">
              <a:buNone/>
            </a:pPr>
            <a:r>
              <a:rPr lang="en-US" dirty="0" err="1" smtClean="0"/>
              <a:t>edlevy@ucsd.edu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07" y="533400"/>
            <a:ext cx="1845793" cy="1827873"/>
          </a:xfrm>
          <a:prstGeom prst="rect">
            <a:avLst/>
          </a:prstGeom>
        </p:spPr>
      </p:pic>
      <p:pic>
        <p:nvPicPr>
          <p:cNvPr id="5" name="Picture 4" descr="phot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97" y="2582848"/>
            <a:ext cx="5700203" cy="42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Pipeline Building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5" y="1399042"/>
            <a:ext cx="7103181" cy="53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1 - </a:t>
            </a:r>
            <a:r>
              <a:rPr lang="en-US" dirty="0" err="1" smtClean="0"/>
              <a:t>miRNA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1" y="1524000"/>
            <a:ext cx="8039811" cy="50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4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en-US" dirty="0" err="1" smtClean="0"/>
              <a:t>miRNA</a:t>
            </a:r>
            <a:r>
              <a:rPr lang="en-US" dirty="0" smtClean="0"/>
              <a:t>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48360"/>
          </a:xfrm>
        </p:spPr>
        <p:txBody>
          <a:bodyPr/>
          <a:lstStyle/>
          <a:p>
            <a:r>
              <a:rPr lang="en-US" dirty="0" smtClean="0"/>
              <a:t> MicroRNAs are short, single-stranded, non-coding RNAs that regulate gene expression</a:t>
            </a:r>
            <a:endParaRPr lang="en-US" dirty="0"/>
          </a:p>
        </p:txBody>
      </p:sp>
      <p:pic>
        <p:nvPicPr>
          <p:cNvPr id="5" name="Picture 4" descr="micrornadi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6" y="2544579"/>
            <a:ext cx="6930474" cy="3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-mirn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2783"/>
            <a:ext cx="4748973" cy="3865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en-US" dirty="0" err="1" smtClean="0"/>
              <a:t>miRNA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5" name="Picture 4" descr="miranalyzer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87" y="2385233"/>
            <a:ext cx="4450660" cy="3622419"/>
          </a:xfrm>
          <a:prstGeom prst="rect">
            <a:avLst/>
          </a:prstGeom>
        </p:spPr>
      </p:pic>
      <p:pic>
        <p:nvPicPr>
          <p:cNvPr id="6" name="Picture 5" descr="mirvestigator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6" y="1369390"/>
            <a:ext cx="4748973" cy="38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Pathway Enrichment</a:t>
            </a:r>
          </a:p>
        </p:txBody>
      </p:sp>
      <p:pic>
        <p:nvPicPr>
          <p:cNvPr id="4" name="Picture 3" descr="diana mirpath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521"/>
            <a:ext cx="5171251" cy="3716693"/>
          </a:xfrm>
          <a:prstGeom prst="rect">
            <a:avLst/>
          </a:prstGeom>
        </p:spPr>
      </p:pic>
      <p:pic>
        <p:nvPicPr>
          <p:cNvPr id="5" name="Picture 4" descr="diana mirpath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12" y="3084354"/>
            <a:ext cx="4848087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MicroRNA-</a:t>
            </a:r>
            <a:r>
              <a:rPr lang="en-US" dirty="0" err="1" smtClean="0"/>
              <a:t>seq</a:t>
            </a:r>
            <a:r>
              <a:rPr lang="en-US" dirty="0" smtClean="0"/>
              <a:t> Analysis in GPU Infrastructure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/>
              <a:t>All-inclusive analysis pipeline</a:t>
            </a:r>
          </a:p>
          <a:p>
            <a:pPr lvl="1"/>
            <a:r>
              <a:rPr lang="en-US" dirty="0"/>
              <a:t>Server with publically-accessible interface</a:t>
            </a:r>
          </a:p>
          <a:p>
            <a:pPr lvl="1"/>
            <a:r>
              <a:rPr lang="en-US" dirty="0"/>
              <a:t>Multiple sample analyses</a:t>
            </a:r>
          </a:p>
          <a:p>
            <a:pPr lvl="1"/>
            <a:r>
              <a:rPr lang="en-US" dirty="0"/>
              <a:t>Quality check information</a:t>
            </a:r>
          </a:p>
          <a:p>
            <a:pPr lvl="1"/>
            <a:r>
              <a:rPr lang="en-US" dirty="0"/>
              <a:t>GPU </a:t>
            </a:r>
            <a:r>
              <a:rPr lang="en-US" dirty="0" smtClean="0"/>
              <a:t>speedup</a:t>
            </a:r>
          </a:p>
          <a:p>
            <a:r>
              <a:rPr lang="en-US" dirty="0"/>
              <a:t>Features previously unavailable or to be improved:</a:t>
            </a:r>
          </a:p>
          <a:p>
            <a:pPr lvl="1"/>
            <a:r>
              <a:rPr lang="en-US" dirty="0"/>
              <a:t>Handling multiple large data files</a:t>
            </a:r>
          </a:p>
          <a:p>
            <a:pPr lvl="1"/>
            <a:r>
              <a:rPr lang="en-US" dirty="0"/>
              <a:t>Two-group statistical comparison</a:t>
            </a:r>
          </a:p>
          <a:p>
            <a:pPr lvl="1"/>
            <a:r>
              <a:rPr lang="en-US" dirty="0" smtClean="0"/>
              <a:t>Novel </a:t>
            </a:r>
            <a:r>
              <a:rPr lang="en-US" dirty="0" err="1"/>
              <a:t>miRNA</a:t>
            </a:r>
            <a:r>
              <a:rPr lang="en-US" dirty="0"/>
              <a:t> from multiple samples</a:t>
            </a:r>
          </a:p>
          <a:p>
            <a:pPr lvl="1"/>
            <a:r>
              <a:rPr lang="en-US" dirty="0"/>
              <a:t>Improved execution time</a:t>
            </a:r>
          </a:p>
          <a:p>
            <a:pPr lvl="1"/>
            <a:r>
              <a:rPr lang="en-US" dirty="0"/>
              <a:t>Interactive visualization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01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pipeline components</a:t>
            </a:r>
          </a:p>
          <a:p>
            <a:pPr lvl="1"/>
            <a:r>
              <a:rPr lang="en-US" dirty="0" smtClean="0"/>
              <a:t>Mapping</a:t>
            </a:r>
          </a:p>
          <a:p>
            <a:pPr lvl="1"/>
            <a:r>
              <a:rPr lang="en-US" dirty="0" smtClean="0"/>
              <a:t>Novel </a:t>
            </a:r>
            <a:r>
              <a:rPr lang="en-US" dirty="0" err="1" smtClean="0"/>
              <a:t>miRNA</a:t>
            </a:r>
            <a:r>
              <a:rPr lang="en-US" dirty="0" smtClean="0"/>
              <a:t> prediction</a:t>
            </a:r>
          </a:p>
          <a:p>
            <a:pPr lvl="1"/>
            <a:r>
              <a:rPr lang="en-US" dirty="0" smtClean="0"/>
              <a:t>Target Prediction</a:t>
            </a:r>
          </a:p>
          <a:p>
            <a:pPr lvl="1"/>
            <a:r>
              <a:rPr lang="en-US" dirty="0" smtClean="0"/>
              <a:t>Differential Expression</a:t>
            </a:r>
          </a:p>
          <a:p>
            <a:pPr lvl="1"/>
            <a:r>
              <a:rPr lang="en-US" dirty="0" smtClean="0"/>
              <a:t>Pathway enrichment</a:t>
            </a:r>
          </a:p>
          <a:p>
            <a:r>
              <a:rPr lang="en-US" dirty="0" smtClean="0"/>
              <a:t>Web visualization of results</a:t>
            </a:r>
            <a:endParaRPr lang="en-US" dirty="0"/>
          </a:p>
        </p:txBody>
      </p:sp>
      <p:pic>
        <p:nvPicPr>
          <p:cNvPr id="4" name="Picture 3" descr="journal.pone.0058159.g0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78" y="419623"/>
            <a:ext cx="3040350" cy="6223022"/>
          </a:xfrm>
          <a:prstGeom prst="rect">
            <a:avLst/>
          </a:prstGeom>
        </p:spPr>
      </p:pic>
      <p:pic>
        <p:nvPicPr>
          <p:cNvPr id="5" name="Picture 4" descr="magi mapping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012"/>
            <a:ext cx="2866070" cy="2573130"/>
          </a:xfrm>
          <a:prstGeom prst="rect">
            <a:avLst/>
          </a:prstGeom>
        </p:spPr>
      </p:pic>
      <p:pic>
        <p:nvPicPr>
          <p:cNvPr id="12" name="Picture 11" descr="magi diffex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5" y="4290012"/>
            <a:ext cx="2871962" cy="25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3063</TotalTime>
  <Words>885</Words>
  <Application>Microsoft Macintosh PowerPoint</Application>
  <PresentationFormat>On-screen Show (4:3)</PresentationFormat>
  <Paragraphs>224</Paragraphs>
  <Slides>23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Clarity</vt:lpstr>
      <vt:lpstr>Chart</vt:lpstr>
      <vt:lpstr>PowerPoint Presentation</vt:lpstr>
      <vt:lpstr>Bioinformatics Tasks</vt:lpstr>
      <vt:lpstr>Introduction to Pipeline Building</vt:lpstr>
      <vt:lpstr>Application 1 - miRNA</vt:lpstr>
      <vt:lpstr>Background – miRNA Biology</vt:lpstr>
      <vt:lpstr>Background – miRNA Analysis</vt:lpstr>
      <vt:lpstr>Background – Pathway Enrichment</vt:lpstr>
      <vt:lpstr>MAGI Pipeline</vt:lpstr>
      <vt:lpstr>MAGI Pipeline</vt:lpstr>
      <vt:lpstr>Mapping</vt:lpstr>
      <vt:lpstr>Novel miRNA Prediction</vt:lpstr>
      <vt:lpstr>Target Prediction</vt:lpstr>
      <vt:lpstr>Differential Expression</vt:lpstr>
      <vt:lpstr>Pathway Enrichment</vt:lpstr>
      <vt:lpstr>Server Management</vt:lpstr>
      <vt:lpstr>Biological Validation</vt:lpstr>
      <vt:lpstr>Application 2 - WGS</vt:lpstr>
      <vt:lpstr>WGS</vt:lpstr>
      <vt:lpstr>Opportunities in DBMI</vt:lpstr>
      <vt:lpstr>iDASH</vt:lpstr>
      <vt:lpstr>PowerPoint Presentation</vt:lpstr>
      <vt:lpstr>DBMI</vt:lpstr>
      <vt:lpstr>Thank you!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Levy</dc:creator>
  <cp:lastModifiedBy>Eric Levy</cp:lastModifiedBy>
  <cp:revision>746</cp:revision>
  <dcterms:created xsi:type="dcterms:W3CDTF">2011-10-04T04:07:56Z</dcterms:created>
  <dcterms:modified xsi:type="dcterms:W3CDTF">2013-09-23T22:01:46Z</dcterms:modified>
</cp:coreProperties>
</file>